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76" r:id="rId3"/>
    <p:sldId id="287" r:id="rId4"/>
    <p:sldId id="288" r:id="rId5"/>
    <p:sldId id="289" r:id="rId6"/>
    <p:sldId id="291" r:id="rId7"/>
    <p:sldId id="296" r:id="rId8"/>
    <p:sldId id="292" r:id="rId9"/>
    <p:sldId id="295" r:id="rId10"/>
    <p:sldId id="294" r:id="rId11"/>
    <p:sldId id="297" r:id="rId12"/>
    <p:sldId id="286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3C"/>
    <a:srgbClr val="67AB8A"/>
    <a:srgbClr val="A6CBB7"/>
    <a:srgbClr val="CCE7D8"/>
    <a:srgbClr val="D5D4D4"/>
    <a:srgbClr val="B5B5B4"/>
    <a:srgbClr val="838281"/>
    <a:srgbClr val="C000C0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89842" autoAdjust="0"/>
  </p:normalViewPr>
  <p:slideViewPr>
    <p:cSldViewPr>
      <p:cViewPr>
        <p:scale>
          <a:sx n="83" d="100"/>
          <a:sy n="83" d="100"/>
        </p:scale>
        <p:origin x="-878" y="58"/>
      </p:cViewPr>
      <p:guideLst>
        <p:guide orient="horz" pos="193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53718-9219-4CD7-A917-8A4258487ADC}" type="datetimeFigureOut">
              <a:rPr lang="de-DE" smtClean="0"/>
              <a:pPr/>
              <a:t>29.01.2015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BF692-A6D7-468D-8556-1C99D1B1A40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0753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297DD-9217-4CF6-81BA-06EA1ECECE36}" type="datetimeFigureOut">
              <a:rPr lang="de-DE" smtClean="0"/>
              <a:pPr/>
              <a:t>29.01.2015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B53AE-00D4-4FCC-8E00-DEF410EC26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92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Diese PowerPoint-Folien sind eine vorformatierte Beispiel-Version zur Erstellung von KNG Präsentationen. Die Erläuterungen zur Handhabung der Folien finden Sie hier im Notizbereich.</a:t>
            </a:r>
          </a:p>
          <a:p>
            <a:pPr marL="0" algn="l" defTabSz="914400" rtl="0" eaLnBrk="1" latinLnBrk="0" hangingPunct="1"/>
            <a:endParaRPr lang="de-DE" sz="8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algn="l" defTabSz="914400" rtl="0" eaLnBrk="1" latinLnBrk="0" hangingPunct="1"/>
            <a:r>
              <a:rPr lang="de-DE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Fehlende Elemente, Textfelder, Farben, Formen usw. können aus den vorhandenen Folien übernommen/kopiert werden.</a:t>
            </a:r>
          </a:p>
          <a:p>
            <a:pPr marL="0" algn="l" defTabSz="914400" rtl="0" eaLnBrk="1" latinLnBrk="0" hangingPunct="1"/>
            <a:endParaRPr lang="de-DE" sz="8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algn="l" defTabSz="914400" rtl="0" eaLnBrk="1" latinLnBrk="0" hangingPunct="1"/>
            <a:r>
              <a:rPr lang="de-DE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Wie füge ich eine Fußzeile ein?</a:t>
            </a:r>
          </a:p>
          <a:p>
            <a:pPr marL="0" algn="l" defTabSz="914400" rtl="0" eaLnBrk="1" latinLnBrk="0" hangingPunct="1"/>
            <a:r>
              <a:rPr lang="de-DE" sz="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 der Registerkarte „</a:t>
            </a:r>
            <a:r>
              <a:rPr lang="de-DE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Einfügen“ auf Kopf- und Fußzeile klicken. Im nun geöffneten Dialogfenster die gewünschten Daten eintragen. </a:t>
            </a:r>
          </a:p>
          <a:p>
            <a:pPr marL="0" algn="l" defTabSz="914400" rtl="0" eaLnBrk="1" latinLnBrk="0" hangingPunct="1"/>
            <a:r>
              <a:rPr lang="de-DE" sz="80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Sollten</a:t>
            </a:r>
            <a:r>
              <a:rPr lang="de-DE" sz="800" i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Sie auf der Titelfolie keine Fußzeile wünschen, dann löschen Sie die Textfelder in der Fußzeile.</a:t>
            </a:r>
            <a:endParaRPr lang="de-DE" sz="800" i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53AE-00D4-4FCC-8E00-DEF410EC269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92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Das Inhaltsverzeichnis kann nicht automatisch erstellt werden, sondern </a:t>
            </a:r>
            <a:r>
              <a:rPr lang="de-AT" dirty="0" err="1" smtClean="0"/>
              <a:t>muss</a:t>
            </a:r>
            <a:r>
              <a:rPr lang="de-AT" dirty="0" smtClean="0"/>
              <a:t> händisch angepasst werden.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53AE-00D4-4FCC-8E00-DEF410EC269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70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 ist eine Beispielfolie für die </a:t>
            </a:r>
            <a:r>
              <a:rPr lang="de-A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AutorInnen</a:t>
            </a:r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-Information. Bitte diese Seite bei jeder Präsentation verwenden und entsprechend anpassen.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53AE-00D4-4FCC-8E00-DEF410EC269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95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2204864"/>
            <a:ext cx="7343776" cy="1440160"/>
          </a:xfr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3" y="4292600"/>
            <a:ext cx="7343775" cy="1346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2555776" cy="7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9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mit einer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idx="1"/>
          </p:nvPr>
        </p:nvSpPr>
        <p:spPr>
          <a:xfrm>
            <a:off x="468000" y="1619999"/>
            <a:ext cx="8208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2555776" cy="7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lie mit einer Spalte mit zwei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1620000"/>
            <a:ext cx="8208144" cy="59417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de-AT" dirty="0" smtClean="0"/>
              <a:t>Zweite Überschrift</a:t>
            </a:r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468313" y="2214000"/>
            <a:ext cx="8207375" cy="39608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2555776" cy="7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0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lie mi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4626000" y="1620000"/>
            <a:ext cx="4050000" cy="455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468000" y="1620000"/>
            <a:ext cx="4050000" cy="455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2555776" cy="731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lie mit zwei Spalten mit zwei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620000"/>
            <a:ext cx="4050000" cy="594000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5688" y="1628800"/>
            <a:ext cx="4050000" cy="594000"/>
          </a:xfrm>
        </p:spPr>
        <p:txBody>
          <a:bodyPr anchor="ctr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4626000" y="2214000"/>
            <a:ext cx="4050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468000" y="2214000"/>
            <a:ext cx="4050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2555776" cy="7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elle, Diagramm, Grafik,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 Christian Schneider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8000" y="1620000"/>
            <a:ext cx="8208000" cy="453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2555776" cy="731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belle, Diagramm, Grafik,... mit zwei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 Christian Schneider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8000" y="2214000"/>
            <a:ext cx="8208000" cy="39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620000"/>
            <a:ext cx="8208000" cy="594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de-AT" dirty="0" smtClean="0"/>
              <a:t>Zweite Überschrift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2555776" cy="7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5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620000"/>
            <a:ext cx="8208456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000" y="6577896"/>
            <a:ext cx="2324096" cy="280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8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2280" y="6577896"/>
            <a:ext cx="1666024" cy="280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94577D93-1619-43F7-869E-79465D1997C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1062464"/>
            <a:ext cx="9144000" cy="0"/>
          </a:xfrm>
          <a:prstGeom prst="line">
            <a:avLst/>
          </a:prstGeom>
          <a:ln w="1905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0" y="6577896"/>
            <a:ext cx="9144000" cy="0"/>
          </a:xfrm>
          <a:prstGeom prst="line">
            <a:avLst/>
          </a:prstGeom>
          <a:ln w="1905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G:\Daten\Druckerei\Logos\KNG-Kärnten Netz\Kaernten-Netz-Logo+Endorsement\Kaernten-Netz-Logo+Endorsement-4C_38x17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4" y="273600"/>
            <a:ext cx="1368000" cy="6198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3" r:id="rId4"/>
    <p:sldLayoutId id="2147483661" r:id="rId5"/>
    <p:sldLayoutId id="2147483650" r:id="rId6"/>
    <p:sldLayoutId id="21474836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D3C"/>
        </a:buClr>
        <a:buFont typeface="Wingdings" pitchFamily="2" charset="2"/>
        <a:buChar char="n"/>
        <a:defRPr lang="de-DE" sz="1600" b="1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D3C"/>
        </a:buClr>
        <a:buFont typeface="Wingdings" pitchFamily="2" charset="2"/>
        <a:buChar char="l"/>
        <a:defRPr lang="de-DE" sz="16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D3C"/>
        </a:buClr>
        <a:buFont typeface="Arial" pitchFamily="34" charset="0"/>
        <a:buChar char="►"/>
        <a:defRPr lang="de-DE" sz="16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D3C"/>
        </a:buClr>
        <a:buFont typeface="Arial" pitchFamily="34" charset="0"/>
        <a:buChar char="–"/>
        <a:defRPr lang="de-DE" sz="16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D3C"/>
        </a:buClr>
        <a:buFont typeface="Arial" pitchFamily="34" charset="0"/>
        <a:buChar char="»"/>
        <a:defRPr lang="de-DE" sz="1600" b="0" kern="1200" baseline="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tr.at/home.html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wc.com/at/de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hyperlink" Target="http://www.rma.at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9"/>
          <a:stretch/>
        </p:blipFill>
        <p:spPr bwMode="auto">
          <a:xfrm>
            <a:off x="3995936" y="3086099"/>
            <a:ext cx="5076825" cy="28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343776" cy="1440160"/>
          </a:xfrm>
        </p:spPr>
        <p:txBody>
          <a:bodyPr>
            <a:normAutofit/>
          </a:bodyPr>
          <a:lstStyle/>
          <a:p>
            <a:r>
              <a:rPr lang="de-AT" sz="3200" dirty="0" smtClean="0"/>
              <a:t>Smart City Villach</a:t>
            </a:r>
            <a:br>
              <a:rPr lang="de-AT" sz="3200" dirty="0" smtClean="0"/>
            </a:br>
            <a:r>
              <a:rPr lang="de-AT" sz="3200" dirty="0" err="1" smtClean="0"/>
              <a:t>VIsion</a:t>
            </a:r>
            <a:r>
              <a:rPr lang="de-AT" sz="3200" dirty="0" smtClean="0"/>
              <a:t> </a:t>
            </a:r>
            <a:r>
              <a:rPr lang="de-AT" sz="3200" dirty="0" err="1" smtClean="0"/>
              <a:t>Step</a:t>
            </a:r>
            <a:r>
              <a:rPr lang="de-AT" sz="3200" dirty="0" smtClean="0"/>
              <a:t> I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dirty="0" smtClean="0"/>
          </a:p>
          <a:p>
            <a:endParaRPr dirty="0" smtClean="0"/>
          </a:p>
          <a:p>
            <a:r>
              <a:rPr b="0" dirty="0" smtClean="0"/>
              <a:t>02.02.2015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54032"/>
          </a:xfrm>
        </p:spPr>
        <p:txBody>
          <a:bodyPr>
            <a:normAutofit fontScale="90000"/>
          </a:bodyPr>
          <a:lstStyle/>
          <a:p>
            <a:r>
              <a:rPr lang="de-AT" dirty="0"/>
              <a:t>Projektstatus </a:t>
            </a:r>
            <a:r>
              <a:rPr lang="de-AT" dirty="0" smtClean="0"/>
              <a:t>– Auswertung und </a:t>
            </a:r>
            <a:r>
              <a:rPr lang="de-AT" dirty="0"/>
              <a:t>Bewertung der erzielten </a:t>
            </a:r>
            <a:r>
              <a:rPr lang="de-AT" dirty="0" smtClean="0"/>
              <a:t>Ergebnisse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049361"/>
          </a:xfrm>
        </p:spPr>
        <p:txBody>
          <a:bodyPr>
            <a:normAutofit/>
          </a:bodyPr>
          <a:lstStyle/>
          <a:p>
            <a:r>
              <a:rPr lang="de-AT" dirty="0"/>
              <a:t>Installation einer PV-Anlage im Demogebiet </a:t>
            </a:r>
            <a:r>
              <a:rPr lang="de-AT" dirty="0" smtClean="0"/>
              <a:t>in Auen in Villach</a:t>
            </a:r>
            <a:r>
              <a:rPr lang="de-AT" dirty="0"/>
              <a:t>, finanziert durch ein </a:t>
            </a:r>
            <a:r>
              <a:rPr lang="de-AT" dirty="0" smtClean="0"/>
              <a:t>Bürgerbeteiligungsmodell – umgesetzt </a:t>
            </a:r>
            <a:endParaRPr lang="de-AT" dirty="0"/>
          </a:p>
          <a:p>
            <a:endParaRPr lang="de-AT" dirty="0"/>
          </a:p>
          <a:p>
            <a:r>
              <a:rPr lang="de-AT" dirty="0" smtClean="0"/>
              <a:t>Roll Out von ca. 700 Smart Meter im Demogebiet in Auen </a:t>
            </a:r>
            <a:r>
              <a:rPr lang="de-AT" dirty="0"/>
              <a:t>in Villach – umgesetzt </a:t>
            </a:r>
            <a:endParaRPr lang="de-AT" dirty="0" smtClean="0"/>
          </a:p>
          <a:p>
            <a:endParaRPr lang="de-AT" dirty="0"/>
          </a:p>
          <a:p>
            <a:r>
              <a:rPr lang="de-AT" dirty="0" smtClean="0"/>
              <a:t>Betrieb des </a:t>
            </a:r>
            <a:r>
              <a:rPr lang="en-US" dirty="0" smtClean="0"/>
              <a:t>KNG-</a:t>
            </a:r>
            <a:r>
              <a:rPr lang="en-US" dirty="0" err="1" smtClean="0"/>
              <a:t>Netzkundenportals</a:t>
            </a:r>
            <a:r>
              <a:rPr lang="en-US" dirty="0" smtClean="0"/>
              <a:t> </a:t>
            </a:r>
            <a:r>
              <a:rPr lang="en-US" dirty="0"/>
              <a:t>„Smart in the City</a:t>
            </a:r>
            <a:r>
              <a:rPr lang="en-US" dirty="0" smtClean="0"/>
              <a:t>“</a:t>
            </a:r>
            <a:r>
              <a:rPr lang="de-AT" dirty="0"/>
              <a:t>– umgesetzt </a:t>
            </a:r>
            <a:endParaRPr lang="en-US" dirty="0" smtClean="0"/>
          </a:p>
          <a:p>
            <a:endParaRPr lang="de-AT" dirty="0" smtClean="0"/>
          </a:p>
          <a:p>
            <a:r>
              <a:rPr lang="de-AT" dirty="0" smtClean="0"/>
              <a:t>Einsatz von RONTS zur Spannungs- und </a:t>
            </a:r>
            <a:r>
              <a:rPr lang="de-AT" dirty="0"/>
              <a:t>Lastflussoptimierung – umgesetzt 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Einsatz von intelligenten Verbrauchern </a:t>
            </a:r>
            <a:r>
              <a:rPr lang="de-AT" dirty="0"/>
              <a:t>– umgesetzt </a:t>
            </a:r>
            <a:endParaRPr lang="de-AT" dirty="0" smtClean="0"/>
          </a:p>
          <a:p>
            <a:endParaRPr lang="de-DE" dirty="0" smtClean="0"/>
          </a:p>
          <a:p>
            <a:r>
              <a:rPr lang="de-DE" dirty="0" smtClean="0"/>
              <a:t>Analyse </a:t>
            </a:r>
            <a:r>
              <a:rPr lang="de-DE" dirty="0"/>
              <a:t>der </a:t>
            </a:r>
            <a:r>
              <a:rPr lang="de-AT" dirty="0"/>
              <a:t>Integration und des Betriebs von Speichersystemen – umgesetzt </a:t>
            </a:r>
          </a:p>
          <a:p>
            <a:endParaRPr lang="de-AT" dirty="0"/>
          </a:p>
          <a:p>
            <a:r>
              <a:rPr lang="de-AT" dirty="0" smtClean="0"/>
              <a:t>Entwicklung und Einsatz eines alternativen </a:t>
            </a:r>
            <a:r>
              <a:rPr lang="de-AT" dirty="0" err="1" smtClean="0"/>
              <a:t>Reglerkonzeptes</a:t>
            </a:r>
            <a:r>
              <a:rPr lang="de-AT" dirty="0" smtClean="0"/>
              <a:t> – in Arbeit</a:t>
            </a:r>
          </a:p>
          <a:p>
            <a:pPr marL="0" indent="0">
              <a:buNone/>
            </a:pPr>
            <a:endParaRPr lang="de-AT" dirty="0"/>
          </a:p>
          <a:p>
            <a:r>
              <a:rPr lang="de-DE" dirty="0" smtClean="0"/>
              <a:t>Analyse des Verhaltens der „intelligenten Verbraucher“ – in Arbeit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1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Smart </a:t>
            </a:r>
            <a:r>
              <a:rPr lang="de-AT" dirty="0" err="1" smtClean="0"/>
              <a:t>Grid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026" name="Picture 2" descr="H:\Smart_Grids\SET-Plan\Smart City Villach\Öffentlichkeitsarbeit\Folder Grafik Agentur\smard grid_skiz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14699"/>
            <a:ext cx="7704856" cy="544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3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 smtClean="0"/>
              <a:t>DI</a:t>
            </a:r>
            <a:endParaRPr lang="de-AT" dirty="0"/>
          </a:p>
          <a:p>
            <a:pPr>
              <a:buNone/>
            </a:pPr>
            <a:r>
              <a:rPr lang="de-AT" sz="2400" dirty="0" smtClean="0"/>
              <a:t>Christian Schneider</a:t>
            </a:r>
            <a:endParaRPr lang="de-AT" sz="2400" dirty="0"/>
          </a:p>
          <a:p>
            <a:pPr>
              <a:buNone/>
            </a:pPr>
            <a:r>
              <a:rPr lang="de-AT" dirty="0" smtClean="0"/>
              <a:t>Netzentwicklung</a:t>
            </a: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b="0" dirty="0"/>
              <a:t>T +43(0)463 </a:t>
            </a:r>
            <a:r>
              <a:rPr lang="de-AT" b="0" dirty="0" smtClean="0"/>
              <a:t>525-1576</a:t>
            </a:r>
            <a:endParaRPr lang="de-AT" b="0" dirty="0"/>
          </a:p>
          <a:p>
            <a:pPr>
              <a:buNone/>
            </a:pPr>
            <a:r>
              <a:rPr lang="de-AT" b="0" dirty="0"/>
              <a:t>F +43(0)463 </a:t>
            </a:r>
            <a:r>
              <a:rPr lang="de-AT" b="0" dirty="0" smtClean="0"/>
              <a:t>525-1576</a:t>
            </a:r>
            <a:endParaRPr lang="de-AT" b="0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b="0" dirty="0" smtClean="0"/>
              <a:t>christian.schneider@karntennetz.at</a:t>
            </a:r>
            <a:endParaRPr lang="de-AT" b="0" dirty="0"/>
          </a:p>
          <a:p>
            <a:pPr>
              <a:buNone/>
            </a:pPr>
            <a:r>
              <a:rPr lang="de-AT" b="0" dirty="0" smtClean="0"/>
              <a:t>www.kaerntennetz.at</a:t>
            </a:r>
            <a:endParaRPr lang="de-AT" b="0" dirty="0"/>
          </a:p>
          <a:p>
            <a:pPr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4896544" y="2950607"/>
            <a:ext cx="3779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KNG-Kärnten Netz GmbH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Arnulfplatz 2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9020 Klagenfurt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Österreich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5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Inhaltsverzeichnis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DI Christian Schneider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539750">
              <a:buNone/>
              <a:tabLst>
                <a:tab pos="7353300" algn="l"/>
              </a:tabLst>
            </a:pPr>
            <a:r>
              <a:rPr lang="de-AT" dirty="0"/>
              <a:t>Projekt - Ausgangssituation</a:t>
            </a:r>
            <a:r>
              <a:rPr lang="de-DE" dirty="0"/>
              <a:t>	  3</a:t>
            </a:r>
          </a:p>
          <a:p>
            <a:pPr marL="539750" indent="-539750">
              <a:buNone/>
              <a:tabLst>
                <a:tab pos="7353300" algn="l"/>
              </a:tabLst>
            </a:pPr>
            <a:r>
              <a:rPr lang="de-AT" dirty="0"/>
              <a:t>Projektpartner </a:t>
            </a:r>
            <a:r>
              <a:rPr lang="de-DE" dirty="0"/>
              <a:t>	  4</a:t>
            </a:r>
          </a:p>
          <a:p>
            <a:pPr marL="539750" indent="-539750">
              <a:buNone/>
              <a:tabLst>
                <a:tab pos="7353300" algn="l"/>
              </a:tabLst>
            </a:pPr>
            <a:r>
              <a:rPr lang="de-AT" dirty="0"/>
              <a:t>Überblick - Arbeitspakete</a:t>
            </a:r>
            <a:r>
              <a:rPr lang="de-DE" dirty="0"/>
              <a:t>	  5</a:t>
            </a:r>
          </a:p>
          <a:p>
            <a:pPr marL="539750" indent="-539750">
              <a:buNone/>
              <a:tabLst>
                <a:tab pos="7353300" algn="l"/>
              </a:tabLst>
            </a:pPr>
            <a:r>
              <a:rPr lang="de-AT" dirty="0"/>
              <a:t>Arbeitspakete im </a:t>
            </a:r>
            <a:r>
              <a:rPr lang="de-AT" dirty="0" smtClean="0"/>
              <a:t>Detail</a:t>
            </a:r>
            <a:r>
              <a:rPr lang="de-DE" dirty="0"/>
              <a:t>	  </a:t>
            </a:r>
            <a:r>
              <a:rPr lang="de-DE" dirty="0" smtClean="0"/>
              <a:t>6</a:t>
            </a:r>
            <a:endParaRPr lang="de-DE" dirty="0"/>
          </a:p>
          <a:p>
            <a:pPr marL="539750" indent="-539750">
              <a:buNone/>
              <a:tabLst>
                <a:tab pos="7353300" algn="l"/>
              </a:tabLst>
            </a:pPr>
            <a:r>
              <a:rPr lang="de-AT" dirty="0" smtClean="0"/>
              <a:t>Demogebiet </a:t>
            </a:r>
            <a:r>
              <a:rPr lang="de-AT" dirty="0"/>
              <a:t>Villach</a:t>
            </a:r>
            <a:r>
              <a:rPr lang="de-DE" dirty="0"/>
              <a:t>	</a:t>
            </a:r>
            <a:r>
              <a:rPr lang="de-DE" dirty="0" smtClean="0"/>
              <a:t>  9</a:t>
            </a:r>
            <a:endParaRPr lang="de-DE" dirty="0"/>
          </a:p>
          <a:p>
            <a:pPr marL="539750" indent="-539750">
              <a:buNone/>
              <a:tabLst>
                <a:tab pos="7353300" algn="l"/>
              </a:tabLst>
            </a:pPr>
            <a:r>
              <a:rPr lang="de-AT" dirty="0"/>
              <a:t>Projektstatus </a:t>
            </a:r>
            <a:r>
              <a:rPr lang="de-AT" dirty="0" smtClean="0"/>
              <a:t>– Auswertung und </a:t>
            </a:r>
            <a:r>
              <a:rPr lang="de-AT" dirty="0"/>
              <a:t>Bewertung der erzielten Ergebnisse </a:t>
            </a:r>
            <a:r>
              <a:rPr lang="de-DE" dirty="0"/>
              <a:t>	</a:t>
            </a:r>
            <a:r>
              <a:rPr lang="de-DE" dirty="0" smtClean="0"/>
              <a:t>  10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Projekt - Ausgangssituation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Förderung vom Klima- und Energiefonds im Rahmen von „Smart </a:t>
            </a:r>
            <a:r>
              <a:rPr lang="de-DE" b="0" dirty="0" err="1"/>
              <a:t>Energy</a:t>
            </a:r>
            <a:r>
              <a:rPr lang="de-DE" b="0" dirty="0"/>
              <a:t> – Fit4Set“</a:t>
            </a:r>
          </a:p>
          <a:p>
            <a:endParaRPr lang="de-DE" b="0" dirty="0"/>
          </a:p>
          <a:p>
            <a:r>
              <a:rPr lang="de-DE" b="0" dirty="0"/>
              <a:t>Kooperatives F&amp;E-Projekt</a:t>
            </a:r>
          </a:p>
          <a:p>
            <a:pPr lvl="2"/>
            <a:endParaRPr lang="de-DE" dirty="0"/>
          </a:p>
          <a:p>
            <a:r>
              <a:rPr lang="de-DE" b="0" dirty="0"/>
              <a:t>Verbindlichkeit der Kooperationspartner</a:t>
            </a:r>
          </a:p>
          <a:p>
            <a:pPr lvl="1"/>
            <a:endParaRPr lang="de-DE" dirty="0"/>
          </a:p>
          <a:p>
            <a:r>
              <a:rPr lang="de-DE" b="0" dirty="0"/>
              <a:t>Multiplizierbarkeit der Projektergebnisse</a:t>
            </a:r>
          </a:p>
          <a:p>
            <a:pPr lvl="1"/>
            <a:endParaRPr lang="de-DE" dirty="0"/>
          </a:p>
          <a:p>
            <a:r>
              <a:rPr lang="de-DE" b="0" dirty="0"/>
              <a:t>Anschluss an Projektergebnisse aus anderen Programmen</a:t>
            </a:r>
          </a:p>
          <a:p>
            <a:endParaRPr lang="de-DE" b="0" dirty="0"/>
          </a:p>
          <a:p>
            <a:r>
              <a:rPr lang="de-DE" b="0" dirty="0"/>
              <a:t>Laufzeit: </a:t>
            </a:r>
            <a:r>
              <a:rPr lang="de-DE" b="0" dirty="0" smtClean="0"/>
              <a:t>Dezember </a:t>
            </a:r>
            <a:r>
              <a:rPr lang="de-DE" b="0" dirty="0"/>
              <a:t>2012 – </a:t>
            </a:r>
            <a:r>
              <a:rPr lang="de-DE" b="0" dirty="0" smtClean="0"/>
              <a:t>August </a:t>
            </a:r>
            <a:r>
              <a:rPr lang="de-DE" b="0" dirty="0"/>
              <a:t>2015</a:t>
            </a:r>
          </a:p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9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Projektpartner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1196752"/>
            <a:ext cx="8208000" cy="5256583"/>
          </a:xfrm>
        </p:spPr>
        <p:txBody>
          <a:bodyPr>
            <a:normAutofit fontScale="92500" lnSpcReduction="10000"/>
          </a:bodyPr>
          <a:lstStyle/>
          <a:p>
            <a:r>
              <a:rPr lang="de-DE" b="0" dirty="0"/>
              <a:t>AIT – Austrian Institute </a:t>
            </a:r>
            <a:r>
              <a:rPr lang="de-DE" b="0" dirty="0" err="1"/>
              <a:t>of</a:t>
            </a:r>
            <a:r>
              <a:rPr lang="de-DE" b="0" dirty="0"/>
              <a:t> Technology</a:t>
            </a:r>
          </a:p>
          <a:p>
            <a:endParaRPr lang="de-DE" sz="1400" b="0" dirty="0"/>
          </a:p>
          <a:p>
            <a:r>
              <a:rPr lang="de-DE" b="0" dirty="0" smtClean="0"/>
              <a:t>EQOS Energie</a:t>
            </a:r>
            <a:endParaRPr lang="de-DE" b="0" dirty="0"/>
          </a:p>
          <a:p>
            <a:endParaRPr lang="de-DE" sz="1400" b="0" dirty="0"/>
          </a:p>
          <a:p>
            <a:r>
              <a:rPr lang="de-DE" b="0" dirty="0"/>
              <a:t>CTR – </a:t>
            </a:r>
            <a:r>
              <a:rPr lang="de-DE" b="0" dirty="0" err="1"/>
              <a:t>Carinthian</a:t>
            </a:r>
            <a:r>
              <a:rPr lang="de-DE" b="0" dirty="0"/>
              <a:t> Tech Research</a:t>
            </a:r>
          </a:p>
          <a:p>
            <a:endParaRPr lang="de-DE" sz="1400" b="0" dirty="0"/>
          </a:p>
          <a:p>
            <a:r>
              <a:rPr lang="de-DE" b="0" dirty="0"/>
              <a:t>FH-Villach</a:t>
            </a:r>
          </a:p>
          <a:p>
            <a:endParaRPr lang="de-DE" sz="1400" b="0" dirty="0"/>
          </a:p>
          <a:p>
            <a:r>
              <a:rPr lang="de-DE" b="0" dirty="0"/>
              <a:t>Infineon</a:t>
            </a:r>
          </a:p>
          <a:p>
            <a:endParaRPr lang="de-DE" sz="1400" b="0" dirty="0"/>
          </a:p>
          <a:p>
            <a:r>
              <a:rPr lang="de-DE" b="0" dirty="0"/>
              <a:t>KNG-Kärnten Netz GmbH</a:t>
            </a:r>
          </a:p>
          <a:p>
            <a:endParaRPr lang="de-DE" sz="1400" b="0" dirty="0"/>
          </a:p>
          <a:p>
            <a:r>
              <a:rPr lang="de-DE" b="0" dirty="0"/>
              <a:t>PWC </a:t>
            </a:r>
            <a:r>
              <a:rPr lang="de-DE" sz="1200" b="0" dirty="0"/>
              <a:t>(PricewaterhouseCoopers)</a:t>
            </a:r>
          </a:p>
          <a:p>
            <a:pPr marL="0" indent="0">
              <a:buNone/>
            </a:pPr>
            <a:endParaRPr lang="de-DE" sz="1400" b="0" dirty="0"/>
          </a:p>
          <a:p>
            <a:r>
              <a:rPr lang="de-DE" b="0" dirty="0"/>
              <a:t>RMA – Ressource Management Agentur </a:t>
            </a:r>
            <a:r>
              <a:rPr lang="de-DE" sz="1200" b="0" dirty="0"/>
              <a:t>(Projektkoordinator)</a:t>
            </a:r>
          </a:p>
          <a:p>
            <a:endParaRPr lang="de-DE" sz="1400" b="0" dirty="0"/>
          </a:p>
          <a:p>
            <a:r>
              <a:rPr lang="de-DE" b="0" dirty="0"/>
              <a:t>Siemens</a:t>
            </a:r>
          </a:p>
          <a:p>
            <a:endParaRPr lang="de-DE" sz="1400" b="0" dirty="0"/>
          </a:p>
          <a:p>
            <a:r>
              <a:rPr lang="de-DE" b="0" dirty="0"/>
              <a:t>Stadt Villach </a:t>
            </a:r>
            <a:r>
              <a:rPr lang="de-DE" sz="1200" b="0" dirty="0" smtClean="0"/>
              <a:t>(</a:t>
            </a:r>
            <a:r>
              <a:rPr lang="de-AT" sz="1200" b="0" dirty="0"/>
              <a:t>Konsortialführung</a:t>
            </a:r>
            <a:r>
              <a:rPr lang="de-DE" sz="1200" b="0" dirty="0" smtClean="0"/>
              <a:t>)</a:t>
            </a:r>
            <a:endParaRPr lang="de-DE" sz="1200" b="0" dirty="0"/>
          </a:p>
          <a:p>
            <a:endParaRPr lang="de-DE" sz="1400" b="0" dirty="0"/>
          </a:p>
          <a:p>
            <a:r>
              <a:rPr lang="de-DE" b="0" dirty="0"/>
              <a:t>SYMVARO </a:t>
            </a:r>
            <a:r>
              <a:rPr lang="de-DE" sz="1200" b="0" dirty="0"/>
              <a:t>(Softwareentwicklungsfirma für Smart </a:t>
            </a:r>
            <a:r>
              <a:rPr lang="de-DE" sz="1200" b="0" dirty="0" err="1"/>
              <a:t>Energy</a:t>
            </a:r>
            <a:r>
              <a:rPr lang="de-DE" sz="1200" b="0" dirty="0"/>
              <a:t>)</a:t>
            </a:r>
          </a:p>
          <a:p>
            <a:endParaRPr lang="de-AT" dirty="0"/>
          </a:p>
        </p:txBody>
      </p:sp>
      <p:pic>
        <p:nvPicPr>
          <p:cNvPr id="6" name="Picture 6" descr="sie_logo_petrol_rgb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199" y="4925169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581" y="5352855"/>
            <a:ext cx="1516685" cy="4320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Grafik 7" descr="ait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5215" y="1124745"/>
            <a:ext cx="1664557" cy="5040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52557"/>
            <a:ext cx="1069900" cy="556148"/>
          </a:xfrm>
          <a:prstGeom prst="rect">
            <a:avLst/>
          </a:prstGeom>
        </p:spPr>
      </p:pic>
      <p:pic>
        <p:nvPicPr>
          <p:cNvPr id="10" name="Picture 2" descr="http://www.pwc.com/en_GX/webadmin/assets/image/pwc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45" y="3637827"/>
            <a:ext cx="895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T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20" y="1946153"/>
            <a:ext cx="1051560" cy="4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tartseite">
            <a:hlinkClick r:id="rId10" tooltip="Startseit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25119"/>
            <a:ext cx="26670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06" y="2384906"/>
            <a:ext cx="2009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Daten\Druckerei\Logos\KNG-Kärnten Netz\Kaernten-Netz-Logo+Endorsement\Gross\Kaernten-Netz-Logo+Endorsement-4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84" y="3430276"/>
            <a:ext cx="916267" cy="4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6055"/>
            <a:ext cx="1152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49325"/>
            <a:ext cx="963643" cy="5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Überblick - Arbeitspakete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e-AT" dirty="0" smtClean="0"/>
              <a:t>Projektmanagement</a:t>
            </a:r>
          </a:p>
          <a:p>
            <a:pPr>
              <a:buFont typeface="+mj-lt"/>
              <a:buAutoNum type="arabicPeriod"/>
            </a:pP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Anforderungsanalyse und Entwicklung eines Smart </a:t>
            </a:r>
            <a:r>
              <a:rPr lang="de-AT" dirty="0" err="1" smtClean="0"/>
              <a:t>Grid</a:t>
            </a:r>
            <a:r>
              <a:rPr lang="de-AT" dirty="0" smtClean="0"/>
              <a:t> Konzeptes</a:t>
            </a:r>
          </a:p>
          <a:p>
            <a:pPr>
              <a:buFont typeface="+mj-lt"/>
              <a:buAutoNum type="arabicPeriod"/>
            </a:pP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Finanzierungskonzepte und Smart City Geschäftsmodelle</a:t>
            </a:r>
          </a:p>
          <a:p>
            <a:pPr>
              <a:buFont typeface="+mj-lt"/>
              <a:buAutoNum type="arabicPeriod"/>
            </a:pP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Intelligente Planungs- und Betriebsansätze für Niederspannungsstromnetze</a:t>
            </a:r>
          </a:p>
          <a:p>
            <a:pPr>
              <a:buFont typeface="+mj-lt"/>
              <a:buAutoNum type="arabicPeriod"/>
            </a:pP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Integration von „intelligenten Verbrauchern“</a:t>
            </a:r>
          </a:p>
          <a:p>
            <a:pPr>
              <a:buFont typeface="+mj-lt"/>
              <a:buAutoNum type="arabicPeriod"/>
            </a:pP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Integration und Betrieb von Speichersystemen</a:t>
            </a:r>
          </a:p>
          <a:p>
            <a:pPr>
              <a:buFont typeface="+mj-lt"/>
              <a:buAutoNum type="arabicPeriod"/>
            </a:pP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Demogebiet Smart </a:t>
            </a:r>
            <a:r>
              <a:rPr lang="de-AT" dirty="0" err="1" smtClean="0"/>
              <a:t>Grid</a:t>
            </a:r>
            <a:endParaRPr lang="de-AT" dirty="0" smtClean="0"/>
          </a:p>
          <a:p>
            <a:pPr>
              <a:buFont typeface="+mj-lt"/>
              <a:buAutoNum type="arabicPeriod"/>
            </a:pPr>
            <a:endParaRPr lang="de-AT" dirty="0"/>
          </a:p>
          <a:p>
            <a:pPr>
              <a:buFont typeface="+mj-lt"/>
              <a:buAutoNum type="arabicPeriod"/>
            </a:pPr>
            <a:r>
              <a:rPr lang="de-AT" dirty="0" smtClean="0"/>
              <a:t> Auswertung und Bewertung der erzielten Ergebnisse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Arbeitspakete im Detail </a:t>
            </a:r>
            <a:r>
              <a:rPr lang="de-AT" sz="1600" dirty="0" smtClean="0"/>
              <a:t>(1)</a:t>
            </a:r>
            <a:endParaRPr lang="de-AT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Finanzierungskonzepte und Smart City Geschäftsmodelle</a:t>
            </a:r>
          </a:p>
          <a:p>
            <a:endParaRPr lang="de-AT" dirty="0"/>
          </a:p>
          <a:p>
            <a:pPr lvl="1"/>
            <a:r>
              <a:rPr lang="de-DE" dirty="0" smtClean="0"/>
              <a:t>Entwicklung von neuen Geschäftsmodellen für Smart City Lösungen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Finanzierungsmodelle zur Umsetzung von </a:t>
            </a:r>
            <a:r>
              <a:rPr lang="de-DE" dirty="0" smtClean="0"/>
              <a:t>Projekten, wie z.B. ein Bürgerbeteiligungsmodell für PV-Anlagen, </a:t>
            </a:r>
            <a:r>
              <a:rPr lang="de-DE" dirty="0" smtClean="0"/>
              <a:t>zur Erzeugung von erneuerbarer Energie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Implementierung eines Inkubators um die unterschiedlichen Geschäftsmodelle zu betreiben</a:t>
            </a:r>
          </a:p>
          <a:p>
            <a:pPr lvl="2"/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6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Arbeitspakete im Detail </a:t>
            </a:r>
            <a:r>
              <a:rPr lang="de-AT" sz="1600" dirty="0" smtClean="0"/>
              <a:t>(2)</a:t>
            </a:r>
            <a:endParaRPr lang="de-AT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Anforderungsanalyse und Entwicklung von intelligenten </a:t>
            </a:r>
            <a:r>
              <a:rPr lang="de-AT" dirty="0"/>
              <a:t>Planungs- und </a:t>
            </a:r>
            <a:r>
              <a:rPr lang="de-AT" dirty="0" smtClean="0"/>
              <a:t>Betriebsansätzen </a:t>
            </a:r>
            <a:r>
              <a:rPr lang="de-AT" dirty="0"/>
              <a:t>für </a:t>
            </a:r>
            <a:r>
              <a:rPr lang="de-AT" dirty="0" smtClean="0"/>
              <a:t>Niederspannungsstromnetze</a:t>
            </a:r>
          </a:p>
          <a:p>
            <a:endParaRPr lang="de-AT" dirty="0"/>
          </a:p>
          <a:p>
            <a:pPr lvl="1"/>
            <a:r>
              <a:rPr lang="de-AT" dirty="0" smtClean="0"/>
              <a:t>Herausarbeiten von Lösungsansätzen im Laborbetrieb für die Umsetzung eines Smart </a:t>
            </a:r>
            <a:r>
              <a:rPr lang="de-AT" dirty="0" err="1" smtClean="0"/>
              <a:t>Grids</a:t>
            </a:r>
            <a:r>
              <a:rPr lang="de-AT" dirty="0" smtClean="0"/>
              <a:t> im städtischen Bereich</a:t>
            </a:r>
          </a:p>
          <a:p>
            <a:pPr lvl="2"/>
            <a:r>
              <a:rPr lang="de-DE" dirty="0" smtClean="0"/>
              <a:t>Integration von Kraftwerken mit erneuerbarer Energie</a:t>
            </a:r>
          </a:p>
          <a:p>
            <a:pPr lvl="2"/>
            <a:r>
              <a:rPr lang="de-DE" dirty="0" smtClean="0"/>
              <a:t>Integration von intelligenten Verbrauchern</a:t>
            </a:r>
          </a:p>
          <a:p>
            <a:pPr lvl="2"/>
            <a:r>
              <a:rPr lang="de-DE" dirty="0" smtClean="0"/>
              <a:t>Analyse der </a:t>
            </a:r>
            <a:r>
              <a:rPr lang="de-AT" dirty="0"/>
              <a:t>Integration und </a:t>
            </a:r>
            <a:r>
              <a:rPr lang="de-AT" dirty="0" smtClean="0"/>
              <a:t>des Betriebs </a:t>
            </a:r>
            <a:r>
              <a:rPr lang="de-AT" dirty="0"/>
              <a:t>von Speichersystemen</a:t>
            </a:r>
          </a:p>
          <a:p>
            <a:pPr lvl="2"/>
            <a:r>
              <a:rPr lang="de-DE" dirty="0" smtClean="0"/>
              <a:t>Entwicklung von Algorithmen für ein Energiemanagementsystem</a:t>
            </a:r>
            <a:endParaRPr lang="de-AT" dirty="0" smtClean="0"/>
          </a:p>
          <a:p>
            <a:endParaRPr lang="de-AT" dirty="0"/>
          </a:p>
          <a:p>
            <a:pPr lvl="1"/>
            <a:r>
              <a:rPr lang="de-AT" dirty="0" smtClean="0"/>
              <a:t>Die Umsetzung erfolgt im </a:t>
            </a:r>
            <a:r>
              <a:rPr lang="de-AT" dirty="0" err="1" smtClean="0"/>
              <a:t>TestLab</a:t>
            </a:r>
            <a:r>
              <a:rPr lang="de-AT" dirty="0" smtClean="0"/>
              <a:t> in Villach</a:t>
            </a:r>
          </a:p>
          <a:p>
            <a:pPr lvl="2"/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8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Arbeitspakete im Detail </a:t>
            </a:r>
            <a:r>
              <a:rPr lang="de-AT" sz="1600" dirty="0" smtClean="0"/>
              <a:t>(3)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1619998"/>
            <a:ext cx="8208000" cy="4905345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Demogebiet </a:t>
            </a:r>
            <a:r>
              <a:rPr lang="de-AT" dirty="0"/>
              <a:t>Smart </a:t>
            </a:r>
            <a:r>
              <a:rPr lang="de-AT" dirty="0" err="1" smtClean="0"/>
              <a:t>Grid</a:t>
            </a:r>
            <a:r>
              <a:rPr lang="de-AT" dirty="0" smtClean="0"/>
              <a:t> – </a:t>
            </a:r>
            <a:r>
              <a:rPr lang="de-AT" dirty="0"/>
              <a:t>I</a:t>
            </a:r>
            <a:r>
              <a:rPr lang="de-AT" dirty="0" smtClean="0"/>
              <a:t>ntegration von „intelligenten Verbrauchern“</a:t>
            </a:r>
          </a:p>
          <a:p>
            <a:endParaRPr lang="de-AT" dirty="0"/>
          </a:p>
          <a:p>
            <a:pPr lvl="1"/>
            <a:r>
              <a:rPr lang="de-AT" dirty="0" smtClean="0"/>
              <a:t>Erfolgreiche Umsetzung eines Smart </a:t>
            </a:r>
            <a:r>
              <a:rPr lang="de-AT" dirty="0" err="1" smtClean="0"/>
              <a:t>Grids</a:t>
            </a:r>
            <a:r>
              <a:rPr lang="de-AT" dirty="0" smtClean="0"/>
              <a:t> im städtische Bereich</a:t>
            </a:r>
          </a:p>
          <a:p>
            <a:pPr lvl="2"/>
            <a:r>
              <a:rPr lang="de-AT" dirty="0"/>
              <a:t>Installation von Smart Meter inklusive Kommunikationsinfrastruktur zum Abtransport der Daten</a:t>
            </a:r>
          </a:p>
          <a:p>
            <a:pPr lvl="2"/>
            <a:r>
              <a:rPr lang="de-AT" dirty="0" smtClean="0"/>
              <a:t>Installation </a:t>
            </a:r>
            <a:r>
              <a:rPr lang="de-AT" dirty="0"/>
              <a:t>eines </a:t>
            </a:r>
            <a:r>
              <a:rPr lang="de-AT" u="sng" dirty="0"/>
              <a:t>r</a:t>
            </a:r>
            <a:r>
              <a:rPr lang="de-AT" dirty="0"/>
              <a:t>egelbaren </a:t>
            </a:r>
            <a:r>
              <a:rPr lang="de-AT" u="sng" dirty="0"/>
              <a:t>O</a:t>
            </a:r>
            <a:r>
              <a:rPr lang="de-AT" dirty="0"/>
              <a:t>rts</a:t>
            </a:r>
            <a:r>
              <a:rPr lang="de-AT" u="sng" dirty="0"/>
              <a:t>n</a:t>
            </a:r>
            <a:r>
              <a:rPr lang="de-AT" dirty="0"/>
              <a:t>etz</a:t>
            </a:r>
            <a:r>
              <a:rPr lang="de-AT" u="sng" dirty="0"/>
              <a:t>t</a:t>
            </a:r>
            <a:r>
              <a:rPr lang="de-AT" dirty="0"/>
              <a:t>ransformator </a:t>
            </a:r>
            <a:r>
              <a:rPr lang="de-AT" sz="1400" dirty="0"/>
              <a:t>(RONT)</a:t>
            </a:r>
            <a:r>
              <a:rPr lang="de-AT" dirty="0"/>
              <a:t>  </a:t>
            </a:r>
            <a:endParaRPr lang="de-AT" dirty="0" smtClean="0"/>
          </a:p>
          <a:p>
            <a:pPr lvl="2"/>
            <a:r>
              <a:rPr lang="de-AT" dirty="0" smtClean="0"/>
              <a:t>Implementierung eines Meter Data Management Systems</a:t>
            </a:r>
          </a:p>
          <a:p>
            <a:pPr lvl="2"/>
            <a:r>
              <a:rPr lang="de-AT" dirty="0"/>
              <a:t>Einrichtung eines Kunden-Informationsportals</a:t>
            </a:r>
          </a:p>
          <a:p>
            <a:pPr lvl="2"/>
            <a:r>
              <a:rPr lang="de-AT" dirty="0"/>
              <a:t>Detaillierte Lastflussanalyse basierend auf den Smart Meter Daten bzw. auf zusätzlichen </a:t>
            </a:r>
            <a:r>
              <a:rPr lang="de-AT" dirty="0" smtClean="0"/>
              <a:t>Messergebnissen</a:t>
            </a:r>
          </a:p>
          <a:p>
            <a:pPr lvl="2"/>
            <a:r>
              <a:rPr lang="de-AT" dirty="0" smtClean="0"/>
              <a:t>Analyse der gesammelten Smart Meter Daten sowie des Kundenverbrauchsverhaltens</a:t>
            </a:r>
          </a:p>
          <a:p>
            <a:pPr lvl="2"/>
            <a:r>
              <a:rPr lang="de-AT" dirty="0" smtClean="0"/>
              <a:t>Integration eines Reglers </a:t>
            </a:r>
            <a:r>
              <a:rPr lang="de-AT" sz="1400" dirty="0" smtClean="0"/>
              <a:t>(RONT)</a:t>
            </a:r>
            <a:r>
              <a:rPr lang="de-AT" dirty="0" smtClean="0"/>
              <a:t> zur Spannungs- und Lastflussoptimierung</a:t>
            </a:r>
          </a:p>
          <a:p>
            <a:pPr lvl="2"/>
            <a:r>
              <a:rPr lang="de-AT" dirty="0" smtClean="0"/>
              <a:t>Überwachung und Optimierung des </a:t>
            </a:r>
            <a:r>
              <a:rPr lang="de-AT" dirty="0" err="1" smtClean="0"/>
              <a:t>Reglerkonzeptes</a:t>
            </a:r>
            <a:endParaRPr lang="de-AT" dirty="0" smtClean="0"/>
          </a:p>
          <a:p>
            <a:pPr lvl="2"/>
            <a:r>
              <a:rPr lang="de-AT" dirty="0" smtClean="0"/>
              <a:t>Entwicklung von Betriebs- und Planungsgrundsätzen für zukünftige Niederspannungsnetze</a:t>
            </a:r>
          </a:p>
          <a:p>
            <a:pPr lvl="1"/>
            <a:endParaRPr lang="de-AT" dirty="0"/>
          </a:p>
          <a:p>
            <a:pPr lvl="1"/>
            <a:r>
              <a:rPr lang="de-AT" dirty="0" smtClean="0"/>
              <a:t>Die Umsetzung erfolgt </a:t>
            </a:r>
            <a:r>
              <a:rPr lang="de-AT" dirty="0"/>
              <a:t>im Demogebiet in Auen in Villach sowie </a:t>
            </a:r>
            <a:r>
              <a:rPr lang="de-AT" dirty="0" smtClean="0"/>
              <a:t>in </a:t>
            </a:r>
            <a:r>
              <a:rPr lang="de-AT" dirty="0" err="1" smtClean="0"/>
              <a:t>Mooswald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Demogebiet Villach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DI Christian Schneider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1400" dirty="0"/>
              <a:t>2/1396 Villach Karawankenweg 3</a:t>
            </a:r>
          </a:p>
          <a:p>
            <a:r>
              <a:rPr lang="de-AT" sz="1400" dirty="0"/>
              <a:t>2/896   Villach Burgenlandstraße Gemeindehäuser</a:t>
            </a:r>
          </a:p>
          <a:p>
            <a:r>
              <a:rPr lang="de-AT" sz="1400" dirty="0"/>
              <a:t>2/1697 Villach Leopold Hrazdil Straße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3495"/>
            <a:ext cx="37623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4702"/>
            <a:ext cx="4505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77D93-1619-43F7-869E-79465D1997C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7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ispielpräsentation KNG 4x3">
  <a:themeElements>
    <a:clrScheme name="Kela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3C"/>
      </a:accent1>
      <a:accent2>
        <a:srgbClr val="67AB8A"/>
      </a:accent2>
      <a:accent3>
        <a:srgbClr val="A6CBB7"/>
      </a:accent3>
      <a:accent4>
        <a:srgbClr val="CCE7D8"/>
      </a:accent4>
      <a:accent5>
        <a:srgbClr val="838281"/>
      </a:accent5>
      <a:accent6>
        <a:srgbClr val="B5B5B4"/>
      </a:accent6>
      <a:hlink>
        <a:srgbClr val="0079C5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6CBB7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Beispielpräsentation KNG 4x3</Template>
  <TotalTime>0</TotalTime>
  <Words>651</Words>
  <Application>Microsoft Office PowerPoint</Application>
  <PresentationFormat>Bildschirmpräsentation (4:3)</PresentationFormat>
  <Paragraphs>163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Beispielpräsentation KNG 4x3</vt:lpstr>
      <vt:lpstr>Smart City Villach VIsion Step I</vt:lpstr>
      <vt:lpstr>Inhaltsverzeichnis</vt:lpstr>
      <vt:lpstr>Projekt - Ausgangssituation</vt:lpstr>
      <vt:lpstr>Projektpartner</vt:lpstr>
      <vt:lpstr>Überblick - Arbeitspakete</vt:lpstr>
      <vt:lpstr>Arbeitspakete im Detail (1)</vt:lpstr>
      <vt:lpstr>Arbeitspakete im Detail (2)</vt:lpstr>
      <vt:lpstr>Arbeitspakete im Detail (3)</vt:lpstr>
      <vt:lpstr>Demogebiet Villach</vt:lpstr>
      <vt:lpstr>Projektstatus – Auswertung und Bewertung der erzielten Ergebnisse</vt:lpstr>
      <vt:lpstr>Smart Grid</vt:lpstr>
      <vt:lpstr>PowerPoint-Präsentation</vt:lpstr>
    </vt:vector>
  </TitlesOfParts>
  <Company>Kelag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Maßnahmen und Umsetzungen bei der Gestaltung von PowerPoint Präsentationen</dc:title>
  <dc:creator>Schneider Christian</dc:creator>
  <cp:lastModifiedBy>Schneider Christian</cp:lastModifiedBy>
  <cp:revision>25</cp:revision>
  <cp:lastPrinted>2015-01-28T08:41:25Z</cp:lastPrinted>
  <dcterms:created xsi:type="dcterms:W3CDTF">2015-01-27T16:18:46Z</dcterms:created>
  <dcterms:modified xsi:type="dcterms:W3CDTF">2015-01-29T13:39:32Z</dcterms:modified>
</cp:coreProperties>
</file>